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2"/>
  </p:notesMasterIdLst>
  <p:handoutMasterIdLst>
    <p:handoutMasterId r:id="rId23"/>
  </p:handoutMasterIdLst>
  <p:sldIdLst>
    <p:sldId id="751" r:id="rId5"/>
    <p:sldId id="928" r:id="rId6"/>
    <p:sldId id="933" r:id="rId7"/>
    <p:sldId id="932" r:id="rId8"/>
    <p:sldId id="931" r:id="rId9"/>
    <p:sldId id="924" r:id="rId10"/>
    <p:sldId id="925" r:id="rId11"/>
    <p:sldId id="926" r:id="rId12"/>
    <p:sldId id="927" r:id="rId13"/>
    <p:sldId id="395" r:id="rId14"/>
    <p:sldId id="396" r:id="rId15"/>
    <p:sldId id="602" r:id="rId16"/>
    <p:sldId id="539" r:id="rId17"/>
    <p:sldId id="601" r:id="rId18"/>
    <p:sldId id="929" r:id="rId19"/>
    <p:sldId id="930" r:id="rId20"/>
    <p:sldId id="92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90B8"/>
    <a:srgbClr val="FF9933"/>
    <a:srgbClr val="7030A0"/>
    <a:srgbClr val="FFCC99"/>
    <a:srgbClr val="1A3260"/>
    <a:srgbClr val="42955F"/>
    <a:srgbClr val="AE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9422" autoAdjust="0"/>
  </p:normalViewPr>
  <p:slideViewPr>
    <p:cSldViewPr snapToGrid="0">
      <p:cViewPr varScale="1">
        <p:scale>
          <a:sx n="88" d="100"/>
          <a:sy n="88" d="100"/>
        </p:scale>
        <p:origin x="110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3/15/2025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3/15/2025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F8CE8-0027-A28E-98EE-635CA6BDB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AF2638-1331-52FB-A1E3-1D3A86302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F58A3C-C568-9516-481B-DF4C62DB8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7CBDF-C217-2039-3C2B-AC3CE652C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51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https://www.youtube.com/@reallyeasyai/join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3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cap="none" dirty="0"/>
              <a:t>https://shop.reallyeasy.ai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62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cap="none" dirty="0"/>
              <a:t>https://www.youtube.com/@ainewsfresh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669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cap="none" dirty="0"/>
              <a:t>https://www.youtube.com/@aipaperspodcastdaily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319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https://platform.openai.com/playground/prompts?models=gpt-4o-mini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691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22E6C-557B-4FC4-1A92-973EB81EB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3F2AEF-29C8-E644-C5A6-753AA3C04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6F7067-7298-ACF9-B3EB-10FBCB2C7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34790-7A91-9B77-4DB9-5272FC823D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31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https://openai.com/index/practices-for-governing-agentic-ai-systems/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96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https://cdn.openai.com/papers/practices-for-governing-agentic-ai-systems.pdf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957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https://research.aimultiple.com/ai-agent-builders/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8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https://openai.com/index/new-tools-for-building-agents/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776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https://platform.openai.com/docs/quickstart?api-mode=responses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554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https://platform.openai.com/docs/guides/agents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78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https://x.com/OpenAIDevs/status/1900358343333482861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09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4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44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4400" b="0" cap="none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>
            <a:normAutofit/>
          </a:bodyPr>
          <a:lstStyle>
            <a:lvl1pPr>
              <a:defRPr sz="4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800" b="0" cap="none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kern="1200" cap="none">
          <a:solidFill>
            <a:srgbClr val="FFC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8438B-EE18-C816-1A0F-97AA62BD3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2C20037-32F6-243F-798B-D0CFF590745B}"/>
              </a:ext>
            </a:extLst>
          </p:cNvPr>
          <p:cNvSpPr txBox="1"/>
          <p:nvPr/>
        </p:nvSpPr>
        <p:spPr>
          <a:xfrm>
            <a:off x="484513" y="1013464"/>
            <a:ext cx="7713282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FC000"/>
                </a:solidFill>
                <a:latin typeface="Bangers" pitchFamily="2" charset="0"/>
              </a:rPr>
              <a:t>OpenAI API</a:t>
            </a:r>
          </a:p>
          <a:p>
            <a:r>
              <a:rPr lang="en-US" sz="11500" dirty="0">
                <a:solidFill>
                  <a:srgbClr val="FFFF00"/>
                </a:solidFill>
                <a:latin typeface="Bangers" pitchFamily="2" charset="0"/>
              </a:rPr>
              <a:t>Changing</a:t>
            </a:r>
          </a:p>
          <a:p>
            <a:r>
              <a:rPr lang="en-US" sz="11500" dirty="0">
                <a:solidFill>
                  <a:srgbClr val="FFFF00"/>
                </a:solidFill>
                <a:latin typeface="Bangers" pitchFamily="2" charset="0"/>
              </a:rPr>
              <a:t>Direction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20563-7592-8233-696F-828255D7F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460" y="304800"/>
            <a:ext cx="65532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03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60463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4774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91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CC757B-7BF3-DB9E-CBB3-E140269F2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5" y="1180582"/>
            <a:ext cx="8740590" cy="3294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16EFA-57C6-F161-5C96-3081285DF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704" y="4669936"/>
            <a:ext cx="7742591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92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0C72A-C20F-708C-D10A-EFB941023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8A5DEC-6D9A-E5A3-2623-3AB3E6FC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cap="none" dirty="0"/>
              <a:t>https://shop.reallyeasy.ai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946049-2DA4-39DA-E25C-29363A592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353" y="1857375"/>
            <a:ext cx="9753295" cy="496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51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03" y="1955346"/>
            <a:ext cx="8179594" cy="467405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89BB84-D0DB-E975-0157-0F57491E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cap="none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962709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EF37B-58FB-15BF-520F-D03EA8529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DAA9B-045D-98BB-3EB1-78C22E06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cap="none" dirty="0"/>
              <a:t>https://www.youtube.com/@aipaperspodcastdaily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05628-3125-D3C4-38CA-7B1E5A1A2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854" y="1914837"/>
            <a:ext cx="4850293" cy="485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57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E305F-C61F-7BAA-FF78-69B04CDE1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Prompt Playground</a:t>
            </a:r>
          </a:p>
        </p:txBody>
      </p:sp>
    </p:spTree>
    <p:extLst>
      <p:ext uri="{BB962C8B-B14F-4D97-AF65-F5344CB8AC3E}">
        <p14:creationId xmlns:p14="http://schemas.microsoft.com/office/powerpoint/2010/main" val="2021376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AF9217-5396-D813-7CE8-2F5A287D0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53" y="687128"/>
            <a:ext cx="9592894" cy="59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37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33197-9FC2-A344-65F4-D91E97F1E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399AD2-6631-3349-548C-F89C8B53075A}"/>
              </a:ext>
            </a:extLst>
          </p:cNvPr>
          <p:cNvSpPr txBox="1"/>
          <p:nvPr/>
        </p:nvSpPr>
        <p:spPr>
          <a:xfrm>
            <a:off x="484513" y="1013464"/>
            <a:ext cx="7713282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FC000"/>
                </a:solidFill>
                <a:latin typeface="Bangers" pitchFamily="2" charset="0"/>
              </a:rPr>
              <a:t>OpenAI API</a:t>
            </a:r>
          </a:p>
          <a:p>
            <a:r>
              <a:rPr lang="en-US" sz="11500" dirty="0">
                <a:solidFill>
                  <a:srgbClr val="FFFF00"/>
                </a:solidFill>
                <a:latin typeface="Bangers" pitchFamily="2" charset="0"/>
              </a:rPr>
              <a:t>Changing</a:t>
            </a:r>
          </a:p>
          <a:p>
            <a:r>
              <a:rPr lang="en-US" sz="11500" dirty="0">
                <a:solidFill>
                  <a:srgbClr val="FFFF00"/>
                </a:solidFill>
                <a:latin typeface="Bangers" pitchFamily="2" charset="0"/>
              </a:rPr>
              <a:t>Direction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35BD2-2F63-5CB0-2A74-D74198C76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460" y="304800"/>
            <a:ext cx="65532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37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823B5C-67CE-90E4-F3D8-CAAF4DA19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Changes to the API </a:t>
            </a:r>
            <a:br>
              <a:rPr lang="en-US" dirty="0"/>
            </a:br>
            <a:r>
              <a:rPr lang="en-US" dirty="0"/>
              <a:t>to Facilitate Agentic Workflows</a:t>
            </a:r>
          </a:p>
        </p:txBody>
      </p:sp>
    </p:spTree>
    <p:extLst>
      <p:ext uri="{BB962C8B-B14F-4D97-AF65-F5344CB8AC3E}">
        <p14:creationId xmlns:p14="http://schemas.microsoft.com/office/powerpoint/2010/main" val="175233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96EE3F-17C6-A914-22B7-67CC645D8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72" y="1310640"/>
            <a:ext cx="11022457" cy="42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14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184D2-26A5-3E6E-D37B-F572D265E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Agentic AI?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8F182-9907-7271-93DF-1D7EC1B8E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25" y="2065020"/>
            <a:ext cx="10599950" cy="455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31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E14FF9FF-E924-BA1B-DF56-57E6D84E8E06}"/>
              </a:ext>
            </a:extLst>
          </p:cNvPr>
          <p:cNvGrpSpPr/>
          <p:nvPr/>
        </p:nvGrpSpPr>
        <p:grpSpPr>
          <a:xfrm>
            <a:off x="577755" y="871180"/>
            <a:ext cx="11036491" cy="5695712"/>
            <a:chOff x="252938" y="680680"/>
            <a:chExt cx="11036491" cy="569571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098990F-304D-3A06-A4CD-408C77359351}"/>
                </a:ext>
              </a:extLst>
            </p:cNvPr>
            <p:cNvGrpSpPr/>
            <p:nvPr/>
          </p:nvGrpSpPr>
          <p:grpSpPr>
            <a:xfrm>
              <a:off x="252938" y="2790944"/>
              <a:ext cx="2412584" cy="2327672"/>
              <a:chOff x="252938" y="2537460"/>
              <a:chExt cx="2412584" cy="2327672"/>
            </a:xfrm>
          </p:grpSpPr>
          <p:pic>
            <p:nvPicPr>
              <p:cNvPr id="4" name="Graphic 3" descr="Programmer male with solid fill">
                <a:extLst>
                  <a:ext uri="{FF2B5EF4-FFF2-40B4-BE49-F238E27FC236}">
                    <a16:creationId xmlns:a16="http://schemas.microsoft.com/office/drawing/2014/main" id="{3C9A895A-112E-45B3-38F3-8F6C8BC4D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0060" y="2537460"/>
                <a:ext cx="1958340" cy="195834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94A004-6356-0674-F53B-A75E23E92B95}"/>
                  </a:ext>
                </a:extLst>
              </p:cNvPr>
              <p:cNvSpPr txBox="1"/>
              <p:nvPr/>
            </p:nvSpPr>
            <p:spPr>
              <a:xfrm>
                <a:off x="252938" y="4495800"/>
                <a:ext cx="2412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Is it going to rain today?</a:t>
                </a:r>
              </a:p>
            </p:txBody>
          </p:sp>
        </p:grp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1C97F37-8D2A-3CBE-9F41-CBB335CA0E6B}"/>
                </a:ext>
              </a:extLst>
            </p:cNvPr>
            <p:cNvSpPr/>
            <p:nvPr/>
          </p:nvSpPr>
          <p:spPr>
            <a:xfrm>
              <a:off x="2202180" y="3164324"/>
              <a:ext cx="1325880" cy="678180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F513397-B815-C9C1-839A-339707DC8CE0}"/>
                </a:ext>
              </a:extLst>
            </p:cNvPr>
            <p:cNvGrpSpPr/>
            <p:nvPr/>
          </p:nvGrpSpPr>
          <p:grpSpPr>
            <a:xfrm>
              <a:off x="3395032" y="2790944"/>
              <a:ext cx="2259008" cy="2604671"/>
              <a:chOff x="3395032" y="2790944"/>
              <a:chExt cx="2259008" cy="2604671"/>
            </a:xfrm>
          </p:grpSpPr>
          <p:pic>
            <p:nvPicPr>
              <p:cNvPr id="9" name="Graphic 8" descr="Processor with solid fill">
                <a:extLst>
                  <a:ext uri="{FF2B5EF4-FFF2-40B4-BE49-F238E27FC236}">
                    <a16:creationId xmlns:a16="http://schemas.microsoft.com/office/drawing/2014/main" id="{A5903AC7-7BB8-0651-05EA-20F7E0DABE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695700" y="2790944"/>
                <a:ext cx="1958340" cy="195834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2474A9-B7D9-4BE2-750E-20B1B67E4C88}"/>
                  </a:ext>
                </a:extLst>
              </p:cNvPr>
              <p:cNvSpPr txBox="1"/>
              <p:nvPr/>
            </p:nvSpPr>
            <p:spPr>
              <a:xfrm>
                <a:off x="3395032" y="4749284"/>
                <a:ext cx="209223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Routing / Gathering 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Agent</a:t>
                </a:r>
              </a:p>
            </p:txBody>
          </p:sp>
        </p:grp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3FA79D2-E01C-A9DE-D082-703BB154390C}"/>
                </a:ext>
              </a:extLst>
            </p:cNvPr>
            <p:cNvSpPr/>
            <p:nvPr/>
          </p:nvSpPr>
          <p:spPr>
            <a:xfrm flipH="1">
              <a:off x="2202180" y="3842504"/>
              <a:ext cx="1325880" cy="678180"/>
            </a:xfrm>
            <a:prstGeom prst="rightArrow">
              <a:avLst/>
            </a:prstGeom>
            <a:solidFill>
              <a:srgbClr val="4590B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EFC2613-BB19-C8FE-CECF-8C8B7A15BF01}"/>
                </a:ext>
              </a:extLst>
            </p:cNvPr>
            <p:cNvGrpSpPr/>
            <p:nvPr/>
          </p:nvGrpSpPr>
          <p:grpSpPr>
            <a:xfrm>
              <a:off x="5183670" y="680680"/>
              <a:ext cx="2680550" cy="2615856"/>
              <a:chOff x="5183670" y="680680"/>
              <a:chExt cx="2680550" cy="2615856"/>
            </a:xfrm>
          </p:grpSpPr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C0E08886-C07A-07D0-290E-CFC9CBD6AD9E}"/>
                  </a:ext>
                </a:extLst>
              </p:cNvPr>
              <p:cNvSpPr/>
              <p:nvPr/>
            </p:nvSpPr>
            <p:spPr>
              <a:xfrm rot="18523925">
                <a:off x="4855785" y="2149485"/>
                <a:ext cx="1157142" cy="501372"/>
              </a:xfrm>
              <a:prstGeom prst="rightArrow">
                <a:avLst/>
              </a:prstGeom>
              <a:solidFill>
                <a:srgbClr val="4590B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C734F3C-4AC4-EDFB-5EE4-B5B877D8EE82}"/>
                  </a:ext>
                </a:extLst>
              </p:cNvPr>
              <p:cNvGrpSpPr/>
              <p:nvPr/>
            </p:nvGrpSpPr>
            <p:grpSpPr>
              <a:xfrm>
                <a:off x="5327948" y="680680"/>
                <a:ext cx="2536272" cy="1283732"/>
                <a:chOff x="5072383" y="606028"/>
                <a:chExt cx="2536272" cy="1283732"/>
              </a:xfrm>
            </p:grpSpPr>
            <p:pic>
              <p:nvPicPr>
                <p:cNvPr id="20" name="Graphic 19" descr="Web cam outline">
                  <a:extLst>
                    <a:ext uri="{FF2B5EF4-FFF2-40B4-BE49-F238E27FC236}">
                      <a16:creationId xmlns:a16="http://schemas.microsoft.com/office/drawing/2014/main" id="{A661E7B6-A654-36C5-84CC-BFB6F26FB7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26119" y="97536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1" name="Graphic 20" descr="Processor with solid fill">
                  <a:extLst>
                    <a:ext uri="{FF2B5EF4-FFF2-40B4-BE49-F238E27FC236}">
                      <a16:creationId xmlns:a16="http://schemas.microsoft.com/office/drawing/2014/main" id="{17FEEB47-5A4C-5939-C4F6-7FCF388DB1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48400" y="97536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26E5B09-C33F-7E74-C1FB-B95235A89656}"/>
                    </a:ext>
                  </a:extLst>
                </p:cNvPr>
                <p:cNvSpPr txBox="1"/>
                <p:nvPr/>
              </p:nvSpPr>
              <p:spPr>
                <a:xfrm>
                  <a:off x="5072383" y="606028"/>
                  <a:ext cx="25362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Agent to Look at the Sky</a:t>
                  </a:r>
                </a:p>
              </p:txBody>
            </p:sp>
          </p:grpSp>
          <p:sp>
            <p:nvSpPr>
              <p:cNvPr id="33" name="Arrow: Right 32">
                <a:extLst>
                  <a:ext uri="{FF2B5EF4-FFF2-40B4-BE49-F238E27FC236}">
                    <a16:creationId xmlns:a16="http://schemas.microsoft.com/office/drawing/2014/main" id="{85B61A8B-262A-D6FD-46A5-4B0886C307CF}"/>
                  </a:ext>
                </a:extLst>
              </p:cNvPr>
              <p:cNvSpPr/>
              <p:nvPr/>
            </p:nvSpPr>
            <p:spPr>
              <a:xfrm rot="7612056">
                <a:off x="5231692" y="2467279"/>
                <a:ext cx="1157142" cy="501372"/>
              </a:xfrm>
              <a:prstGeom prst="rightArrow">
                <a:avLst/>
              </a:prstGeom>
              <a:solidFill>
                <a:srgbClr val="FFCC9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D405662-B3E7-3B1A-D3CB-17ED804FC494}"/>
                </a:ext>
              </a:extLst>
            </p:cNvPr>
            <p:cNvGrpSpPr/>
            <p:nvPr/>
          </p:nvGrpSpPr>
          <p:grpSpPr>
            <a:xfrm>
              <a:off x="5654040" y="3024732"/>
              <a:ext cx="5635389" cy="1242298"/>
              <a:chOff x="5654040" y="2948532"/>
              <a:chExt cx="5635389" cy="124229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B6AAA25-C517-D355-6C31-73F4B7C8FFFB}"/>
                  </a:ext>
                </a:extLst>
              </p:cNvPr>
              <p:cNvGrpSpPr/>
              <p:nvPr/>
            </p:nvGrpSpPr>
            <p:grpSpPr>
              <a:xfrm>
                <a:off x="7315200" y="2948532"/>
                <a:ext cx="3974229" cy="1242298"/>
                <a:chOff x="4353404" y="606028"/>
                <a:chExt cx="3974229" cy="1242298"/>
              </a:xfrm>
            </p:grpSpPr>
            <p:pic>
              <p:nvPicPr>
                <p:cNvPr id="15" name="Graphic 14" descr="Processor with solid fill">
                  <a:extLst>
                    <a:ext uri="{FF2B5EF4-FFF2-40B4-BE49-F238E27FC236}">
                      <a16:creationId xmlns:a16="http://schemas.microsoft.com/office/drawing/2014/main" id="{135934DA-B712-6EBE-D37B-51D1B71769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3318" y="933926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5A7878D-B58A-F4AB-B4AF-269DBB27E653}"/>
                    </a:ext>
                  </a:extLst>
                </p:cNvPr>
                <p:cNvSpPr txBox="1"/>
                <p:nvPr/>
              </p:nvSpPr>
              <p:spPr>
                <a:xfrm>
                  <a:off x="4353404" y="606028"/>
                  <a:ext cx="39742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Agent to Look Up the Weather Forecast</a:t>
                  </a:r>
                </a:p>
              </p:txBody>
            </p:sp>
          </p:grp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88C73F87-7250-9F31-85DD-E56BA23D93BA}"/>
                  </a:ext>
                </a:extLst>
              </p:cNvPr>
              <p:cNvSpPr/>
              <p:nvPr/>
            </p:nvSpPr>
            <p:spPr>
              <a:xfrm>
                <a:off x="5654040" y="3273028"/>
                <a:ext cx="1569042" cy="501372"/>
              </a:xfrm>
              <a:prstGeom prst="rightArrow">
                <a:avLst/>
              </a:prstGeom>
              <a:solidFill>
                <a:srgbClr val="4590B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A0BA8E8E-828D-29D6-DE6B-03F66AA14BF0}"/>
                  </a:ext>
                </a:extLst>
              </p:cNvPr>
              <p:cNvSpPr/>
              <p:nvPr/>
            </p:nvSpPr>
            <p:spPr>
              <a:xfrm flipH="1">
                <a:off x="5654040" y="3688335"/>
                <a:ext cx="1569042" cy="501372"/>
              </a:xfrm>
              <a:prstGeom prst="rightArrow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412A8F0-9993-A4F8-833E-7A25BAA17E2F}"/>
                </a:ext>
              </a:extLst>
            </p:cNvPr>
            <p:cNvGrpSpPr/>
            <p:nvPr/>
          </p:nvGrpSpPr>
          <p:grpSpPr>
            <a:xfrm>
              <a:off x="5409334" y="4801581"/>
              <a:ext cx="5811386" cy="1574811"/>
              <a:chOff x="5554114" y="4755861"/>
              <a:chExt cx="5811386" cy="1574811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F7C7BA2-7CCB-3CE7-62E2-1AA4853BCC53}"/>
                  </a:ext>
                </a:extLst>
              </p:cNvPr>
              <p:cNvGrpSpPr/>
              <p:nvPr/>
            </p:nvGrpSpPr>
            <p:grpSpPr>
              <a:xfrm>
                <a:off x="7864220" y="5046940"/>
                <a:ext cx="3501280" cy="1283732"/>
                <a:chOff x="7864220" y="5046940"/>
                <a:chExt cx="3501280" cy="1283732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DADA1C7-CAC9-6896-3B46-7AA00914FA68}"/>
                    </a:ext>
                  </a:extLst>
                </p:cNvPr>
                <p:cNvSpPr txBox="1"/>
                <p:nvPr/>
              </p:nvSpPr>
              <p:spPr>
                <a:xfrm>
                  <a:off x="7864220" y="5046940"/>
                  <a:ext cx="35012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Agent to Gather Local Sensor Data</a:t>
                  </a:r>
                </a:p>
              </p:txBody>
            </p: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9DCABD9E-3F87-2CF2-262A-4AC49B247598}"/>
                    </a:ext>
                  </a:extLst>
                </p:cNvPr>
                <p:cNvGrpSpPr/>
                <p:nvPr/>
              </p:nvGrpSpPr>
              <p:grpSpPr>
                <a:xfrm>
                  <a:off x="8700460" y="5416272"/>
                  <a:ext cx="1828800" cy="914400"/>
                  <a:chOff x="8125837" y="5416272"/>
                  <a:chExt cx="1828800" cy="914400"/>
                </a:xfrm>
              </p:grpSpPr>
              <p:pic>
                <p:nvPicPr>
                  <p:cNvPr id="26" name="Graphic 25" descr="Processor with solid fill">
                    <a:extLst>
                      <a:ext uri="{FF2B5EF4-FFF2-40B4-BE49-F238E27FC236}">
                        <a16:creationId xmlns:a16="http://schemas.microsoft.com/office/drawing/2014/main" id="{0FF6C2DF-06DE-38CC-B0FD-F7DFF3FF5A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040237" y="5416272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29" name="Graphic 28" descr="Internet Of Things with solid fill">
                    <a:extLst>
                      <a:ext uri="{FF2B5EF4-FFF2-40B4-BE49-F238E27FC236}">
                        <a16:creationId xmlns:a16="http://schemas.microsoft.com/office/drawing/2014/main" id="{CE4C13F2-1D20-0A86-7234-44DCF51158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25837" y="5416272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2" name="Arrow: Right 31">
                <a:extLst>
                  <a:ext uri="{FF2B5EF4-FFF2-40B4-BE49-F238E27FC236}">
                    <a16:creationId xmlns:a16="http://schemas.microsoft.com/office/drawing/2014/main" id="{D0B13B67-B456-201A-D1BE-D1A8B54C0D4C}"/>
                  </a:ext>
                </a:extLst>
              </p:cNvPr>
              <p:cNvSpPr/>
              <p:nvPr/>
            </p:nvSpPr>
            <p:spPr>
              <a:xfrm rot="1668222">
                <a:off x="5784518" y="4755861"/>
                <a:ext cx="2012858" cy="501372"/>
              </a:xfrm>
              <a:prstGeom prst="rightArrow">
                <a:avLst/>
              </a:prstGeom>
              <a:solidFill>
                <a:srgbClr val="4590B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Arrow: Right 34">
                <a:extLst>
                  <a:ext uri="{FF2B5EF4-FFF2-40B4-BE49-F238E27FC236}">
                    <a16:creationId xmlns:a16="http://schemas.microsoft.com/office/drawing/2014/main" id="{67BAC3A2-0EAC-9C5F-1AC6-4AA3E369449F}"/>
                  </a:ext>
                </a:extLst>
              </p:cNvPr>
              <p:cNvSpPr/>
              <p:nvPr/>
            </p:nvSpPr>
            <p:spPr>
              <a:xfrm rot="12506810">
                <a:off x="5554114" y="5212396"/>
                <a:ext cx="2012858" cy="501372"/>
              </a:xfrm>
              <a:prstGeom prst="rightArrow">
                <a:avLst/>
              </a:prstGeom>
              <a:solidFill>
                <a:srgbClr val="FF99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593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C42C33-1D26-CC8E-F2E1-FB6B57B62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36" y="0"/>
            <a:ext cx="10808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24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68E09F-AD1F-C6F3-D040-814C780EB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78" y="860955"/>
            <a:ext cx="11112044" cy="513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79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672E6F-AAE5-F78C-27D3-A8A1A872A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02" y="1923991"/>
            <a:ext cx="11195597" cy="301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38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883BD-DA84-8FC2-9BD0-637ED7AA5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717" y="674101"/>
            <a:ext cx="6836566" cy="602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086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10758</TotalTime>
  <Words>241</Words>
  <Application>Microsoft Office PowerPoint</Application>
  <PresentationFormat>Widescreen</PresentationFormat>
  <Paragraphs>46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Bangers</vt:lpstr>
      <vt:lpstr>Calibri</vt:lpstr>
      <vt:lpstr>Gill Sans MT</vt:lpstr>
      <vt:lpstr>Wingdings 2</vt:lpstr>
      <vt:lpstr>Custom</vt:lpstr>
      <vt:lpstr>PowerPoint Presentation</vt:lpstr>
      <vt:lpstr>Major Changes to the API  to Facilitate Agentic Workflows</vt:lpstr>
      <vt:lpstr>PowerPoint Presentation</vt:lpstr>
      <vt:lpstr>What is Agentic AI?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https://shop.reallyeasy.ai</vt:lpstr>
      <vt:lpstr>https://www.youtube.com/@ainewsfresh</vt:lpstr>
      <vt:lpstr>https://www.youtube.com/@aipaperspodcastdaily</vt:lpstr>
      <vt:lpstr>The New Prompt Playground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314</cp:revision>
  <dcterms:created xsi:type="dcterms:W3CDTF">2025-01-15T17:59:51Z</dcterms:created>
  <dcterms:modified xsi:type="dcterms:W3CDTF">2025-03-16T05:28:38Z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